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23" r:id="rId3"/>
    <p:sldId id="523" r:id="rId4"/>
    <p:sldId id="541" r:id="rId5"/>
    <p:sldId id="547" r:id="rId6"/>
    <p:sldId id="427" r:id="rId7"/>
    <p:sldId id="553" r:id="rId8"/>
    <p:sldId id="428" r:id="rId9"/>
    <p:sldId id="429" r:id="rId10"/>
    <p:sldId id="430" r:id="rId11"/>
    <p:sldId id="520" r:id="rId12"/>
    <p:sldId id="432" r:id="rId13"/>
    <p:sldId id="543" r:id="rId14"/>
    <p:sldId id="548" r:id="rId15"/>
    <p:sldId id="549" r:id="rId16"/>
    <p:sldId id="554" r:id="rId17"/>
    <p:sldId id="441" r:id="rId18"/>
    <p:sldId id="442" r:id="rId19"/>
    <p:sldId id="515" r:id="rId20"/>
    <p:sldId id="439" r:id="rId21"/>
    <p:sldId id="443" r:id="rId22"/>
    <p:sldId id="445" r:id="rId23"/>
    <p:sldId id="446" r:id="rId24"/>
    <p:sldId id="521" r:id="rId25"/>
    <p:sldId id="555" r:id="rId26"/>
    <p:sldId id="518" r:id="rId27"/>
    <p:sldId id="495" r:id="rId28"/>
    <p:sldId id="550" r:id="rId29"/>
    <p:sldId id="505" r:id="rId30"/>
    <p:sldId id="552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9520" autoAdjust="0"/>
  </p:normalViewPr>
  <p:slideViewPr>
    <p:cSldViewPr>
      <p:cViewPr varScale="1">
        <p:scale>
          <a:sx n="70" d="100"/>
          <a:sy n="70" d="100"/>
        </p:scale>
        <p:origin x="2201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4999"/>
    </p:cViewPr>
  </p:sorterViewPr>
  <p:notesViewPr>
    <p:cSldViewPr>
      <p:cViewPr varScale="1">
        <p:scale>
          <a:sx n="58" d="100"/>
          <a:sy n="58" d="100"/>
        </p:scale>
        <p:origin x="4570" y="51"/>
      </p:cViewPr>
      <p:guideLst>
        <p:guide orient="horz" pos="2208"/>
        <p:guide pos="292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5575"/>
            <a:ext cx="5919788" cy="5413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Chapter 11: Networked Applications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44513" y="8521700"/>
            <a:ext cx="599916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2016 Pearson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30938" y="222251"/>
            <a:ext cx="546100" cy="4635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56DD1F-0B44-4D32-B255-0FCB2D40A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D8B8C-4EB0-43BD-A6B9-56784D0C500B}" type="datetimeFigureOut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126FB9-81D0-42F9-B4AF-B835F3AF1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9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2ECB-A2BC-4BA0-912A-9FF1D9A76F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26FB9-81D0-42F9-B4AF-B835F3AF18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1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7C6DA-8993-4746-B856-81A4562DE05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0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80B62-CF5F-4644-8351-85B14B572B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8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1671A-48E8-40B9-AE0E-4D47AB751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39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4644C-253B-4448-B94F-51A760907F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90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72A70-31E7-493A-94D1-28BD0E55D6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1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D24DB-693B-4831-85B9-4A33742EA3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4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E01DE-B616-419D-84CA-E47A0EC8A6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8558F-72FB-49A0-81BA-04B59B4C7DE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0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A9E74-AA52-4418-8DAC-2813EA70C1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D18E2-39DF-472B-B51E-12A2C9BD044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E869A-5A46-476B-8CF6-223B0161CA1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0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6B580-E7F6-48AA-A249-D92A69037D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6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2B119-5F39-416B-A149-BDAB55D1069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4F12F-641B-472B-965F-1F10FA6F6C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4F12F-641B-472B-965F-1F10FA6F6C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30DBF5-C2F6-405F-BF27-E758D4B3C6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0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65CA0-8E37-4847-9E86-4E8B30D911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1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DBA04-4FC8-4C3E-9052-56E33EC705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8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894C8-7B40-40FC-8EEA-DB85BB3BC8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5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87C44-3B2D-4B78-814D-FDCE0E06E62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5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1" y="4664075"/>
            <a:ext cx="915035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-3174" y="4953001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5943601" y="5486401"/>
            <a:ext cx="192087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6935B2-0D5D-4316-B638-941C6A13B85E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5486401"/>
            <a:ext cx="5638800" cy="1203325"/>
          </a:xfrm>
        </p:spPr>
        <p:txBody>
          <a:bodyPr/>
          <a:lstStyle>
            <a:lvl1pPr algn="l">
              <a:defRPr sz="2400" dirty="0" smtClean="0"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248401"/>
            <a:ext cx="746125" cy="365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F8A216-85DF-46AF-B974-92DAB2F8B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4EC93-0917-4C2D-8B7F-D33E03CEA034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1BD8A-86B6-4C19-9900-872B069F8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9C89C-0977-47A8-A348-D3CE3DE81350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80B730-E074-4FC9-A572-713B49B9F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1" y="6408739"/>
            <a:ext cx="192087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56086-2E5C-4361-8031-9B0B0AA1B2D0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16676"/>
            <a:ext cx="1295400" cy="288925"/>
          </a:xfrm>
        </p:spPr>
        <p:txBody>
          <a:bodyPr/>
          <a:lstStyle>
            <a:lvl1pPr algn="ctr">
              <a:defRPr sz="1100" smtClean="0"/>
            </a:lvl1pPr>
          </a:lstStyle>
          <a:p>
            <a:pPr>
              <a:defRPr/>
            </a:pPr>
            <a:r>
              <a:rPr lang="en-US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24601"/>
            <a:ext cx="822325" cy="365125"/>
          </a:xfrm>
        </p:spPr>
        <p:txBody>
          <a:bodyPr/>
          <a:lstStyle>
            <a:lvl1pPr>
              <a:defRPr sz="2000"/>
            </a:lvl1pPr>
            <a:extLst/>
          </a:lstStyle>
          <a:p>
            <a:pPr>
              <a:defRPr/>
            </a:pPr>
            <a:fld id="{FF03865F-C782-45B6-A795-60D8C1BFA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834CE-3A85-4271-B629-0F6F88A38F9D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AAD98-A408-4151-AF55-2B893A55D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67D221-DE7F-44C8-AC05-10DC152C219B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CB8E3-D9F3-4094-B89B-136141F8A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283CDE-B639-4F83-85E2-240E02449A01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 algn="l">
              <a:defRPr/>
            </a:pPr>
            <a:r>
              <a:rPr lang="en-US" dirty="0"/>
              <a:t>Panko and Panko 11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D3367-EC51-410F-91B7-ECF0EAD1E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7521D9-6B73-4389-B5E1-54971173087B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681998-84C1-4D3A-80CD-C613E3794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924580-B5D8-423B-835B-F3B22F908F3E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47034E-D361-479F-866B-FDB136BD7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9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EDAFB7-E3F0-42C0-92C2-B839E683ABCB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3D1DA-3E8D-4541-97F7-80E860DD4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9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11D1A2-82A4-4969-BA2E-182F3A7B3555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4" y="6408739"/>
            <a:ext cx="2351087" cy="365125"/>
          </a:xfrm>
        </p:spPr>
        <p:txBody>
          <a:bodyPr/>
          <a:lstStyle>
            <a:lvl1pPr>
              <a:defRPr dirty="0" smtClean="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© 2013  Pearson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390106-E275-4745-85B8-CF864A52F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9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19601" y="6324601"/>
            <a:ext cx="1920875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3DD03CB-5F3B-4C1D-926F-B93DCF28EDEA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324601"/>
            <a:ext cx="3683000" cy="3651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dirty="0" smtClean="0"/>
            </a:lvl1pPr>
          </a:lstStyle>
          <a:p>
            <a:pPr>
              <a:defRPr/>
            </a:pPr>
            <a:r>
              <a:rPr lang="en-US"/>
              <a:t>© 2013  Pearson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24601"/>
            <a:ext cx="7461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B7F550-1C89-4751-A387-0D04B384A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x\Dropbox\000 N9\Images for PPTs\FLIA_Ph12_AALBFN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-152400"/>
            <a:ext cx="1106963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895601"/>
            <a:ext cx="6858000" cy="991562"/>
          </a:xfr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Networked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3916364"/>
            <a:ext cx="1981200" cy="579437"/>
          </a:xfr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2600" dirty="0"/>
              <a:t>Chapter 11</a:t>
            </a:r>
          </a:p>
        </p:txBody>
      </p:sp>
      <p:sp>
        <p:nvSpPr>
          <p:cNvPr id="6" name="Rectangle 5"/>
          <p:cNvSpPr/>
          <p:nvPr/>
        </p:nvSpPr>
        <p:spPr>
          <a:xfrm>
            <a:off x="-609600" y="5638800"/>
            <a:ext cx="8763000" cy="1061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Panko and Panko</a:t>
            </a:r>
          </a:p>
          <a:p>
            <a:pPr>
              <a:defRPr/>
            </a:pPr>
            <a:r>
              <a:rPr lang="en-US" sz="2400" dirty="0"/>
              <a:t>Business Data Networks and Security, 11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  <a:p>
            <a:pPr>
              <a:defRPr/>
            </a:pPr>
            <a:r>
              <a:rPr lang="en-US" sz="1400" dirty="0"/>
              <a:t>Copyright © 2016 Pearson</a:t>
            </a:r>
            <a:endParaRPr lang="en-US" sz="1400" dirty="0">
              <a:latin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762000"/>
            <a:ext cx="56388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Finally, Layer 5!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11.5: </a:t>
            </a:r>
            <a:r>
              <a:rPr lang="en-US" b="0" dirty="0"/>
              <a:t>E-Mail Standards</a:t>
            </a:r>
            <a:endParaRPr lang="en-US" dirty="0"/>
          </a:p>
        </p:txBody>
      </p:sp>
      <p:sp>
        <p:nvSpPr>
          <p:cNvPr id="389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Many applications have two types of standards.</a:t>
            </a:r>
          </a:p>
          <a:p>
            <a:pPr eaLnBrk="1" hangingPunct="1"/>
            <a:r>
              <a:rPr lang="en-US"/>
              <a:t>Delivery standards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SMTP, POP, IMAP</a:t>
            </a:r>
          </a:p>
          <a:p>
            <a:pPr eaLnBrk="1" hangingPunct="1"/>
            <a:r>
              <a:rPr lang="en-US"/>
              <a:t>Message format standards</a:t>
            </a:r>
          </a:p>
          <a:p>
            <a:pPr lvl="1" eaLnBrk="1" hangingPunct="1"/>
            <a:r>
              <a:rPr lang="en-US"/>
              <a:t>RFC 822/2822, HTML, UNICODE</a:t>
            </a:r>
          </a:p>
          <a:p>
            <a:pPr lvl="1" eaLnBrk="1" hangingPunct="1"/>
            <a:r>
              <a:rPr lang="en-US"/>
              <a:t>It does no good to deliver messages if the receiver cannot understand them.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2514600"/>
            <a:ext cx="3886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3646488"/>
            <a:ext cx="5181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324600"/>
            <a:ext cx="12954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59762" y="176764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764760"/>
          </a:xfrm>
        </p:spPr>
        <p:txBody>
          <a:bodyPr/>
          <a:lstStyle/>
          <a:p>
            <a:r>
              <a:rPr lang="en-US" dirty="0"/>
              <a:t>Either or both clients can use web-based  e-mail instead of SMTP and POP or IMAP.</a:t>
            </a:r>
          </a:p>
          <a:p>
            <a:r>
              <a:rPr lang="en-US" dirty="0"/>
              <a:t>All interactions for that client take place via HTTP instead.</a:t>
            </a:r>
          </a:p>
          <a:p>
            <a:r>
              <a:rPr lang="en-US" dirty="0"/>
              <a:t>Message documents are HTML webpages.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11.8: Web-Based E-Mail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96491"/>
            <a:ext cx="107835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6491"/>
            <a:ext cx="1078355" cy="213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73954" y="5410200"/>
            <a:ext cx="10552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946996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4" y="4954759"/>
            <a:ext cx="838087" cy="8380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3956" y="495475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SMTP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52600" y="5404196"/>
            <a:ext cx="9906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5257800"/>
            <a:ext cx="9906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5422" y="4807228"/>
            <a:ext cx="103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HTML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HTTP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7981" y="4495537"/>
            <a:ext cx="811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POP/</a:t>
            </a:r>
            <a:br>
              <a:rPr lang="en-US" sz="2000" dirty="0"/>
            </a:br>
            <a:r>
              <a:rPr lang="en-US" sz="2000" dirty="0"/>
              <a:t>IMAP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24601"/>
            <a:ext cx="1431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95437"/>
            <a:ext cx="8458200" cy="41195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11.9: </a:t>
            </a:r>
            <a:r>
              <a:rPr lang="en-US" b="0" dirty="0"/>
              <a:t>Scanning Locations for E-Mail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5181600"/>
            <a:ext cx="5410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Filtering in two or more locations gives defense in depth.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467600" y="6324601"/>
            <a:ext cx="1203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36542" cy="38296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11.10: Encryption for Confidentiality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24601"/>
            <a:ext cx="1431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4267200"/>
            <a:ext cx="38100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Even if the sender uses SSL/TLS, only the link to its mail host is directly secured.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2514600"/>
            <a:ext cx="3505200" cy="1752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62534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11.10: Encryption for Confidentiality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24601"/>
            <a:ext cx="1431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4267200"/>
            <a:ext cx="44958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SSL/TLS only provides link encryption. Mail servers decrypt and handle before </a:t>
            </a:r>
            <a:r>
              <a:rPr lang="en-US" sz="2400" dirty="0" err="1"/>
              <a:t>reencrypting</a:t>
            </a:r>
            <a:r>
              <a:rPr lang="en-US" sz="2400" dirty="0"/>
              <a:t> if they </a:t>
            </a:r>
            <a:r>
              <a:rPr lang="en-US" sz="2400" dirty="0" err="1"/>
              <a:t>reencrypt</a:t>
            </a:r>
            <a:r>
              <a:rPr lang="en-US" sz="2400" dirty="0"/>
              <a:t> at all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67000" y="1600200"/>
            <a:ext cx="3695700" cy="1752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11.10: Encryption for Confidentiality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24601"/>
            <a:ext cx="1431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cs typeface="Arial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153400" cy="3711943"/>
          </a:xfrm>
        </p:spPr>
      </p:pic>
      <p:sp>
        <p:nvSpPr>
          <p:cNvPr id="11" name="Rounded Rectangle 10"/>
          <p:cNvSpPr/>
          <p:nvPr/>
        </p:nvSpPr>
        <p:spPr>
          <a:xfrm>
            <a:off x="838200" y="1371600"/>
            <a:ext cx="73152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dirty="0"/>
              <a:t>End-to-end encryption is possible.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It is done by the two hosts.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However, it is rarely done because there is no dominant standard.</a:t>
            </a:r>
          </a:p>
          <a:p>
            <a:pPr algn="ctr">
              <a:spcBef>
                <a:spcPts val="600"/>
              </a:spcBef>
            </a:pPr>
            <a:r>
              <a:rPr lang="en-US" sz="2400" dirty="0"/>
              <a:t>It prevents firewall and antivirus filtering of the message.</a:t>
            </a:r>
          </a:p>
        </p:txBody>
      </p:sp>
    </p:spTree>
    <p:extLst>
      <p:ext uri="{BB962C8B-B14F-4D97-AF65-F5344CB8AC3E}">
        <p14:creationId xmlns:p14="http://schemas.microsoft.com/office/powerpoint/2010/main" val="78414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Signaling versus Transport in Telephony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44637"/>
            <a:ext cx="4040188" cy="762000"/>
          </a:xfrm>
        </p:spPr>
        <p:txBody>
          <a:bodyPr/>
          <a:lstStyle/>
          <a:p>
            <a:r>
              <a:rPr lang="en-US" sz="2800" dirty="0"/>
              <a:t>Signaling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33302" y="1544637"/>
            <a:ext cx="4041775" cy="762000"/>
          </a:xfrm>
        </p:spPr>
        <p:txBody>
          <a:bodyPr/>
          <a:lstStyle/>
          <a:p>
            <a:r>
              <a:rPr lang="en-US" sz="2800" dirty="0"/>
              <a:t>Transport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667001"/>
            <a:ext cx="4040188" cy="3643924"/>
          </a:xfrm>
        </p:spPr>
        <p:txBody>
          <a:bodyPr/>
          <a:lstStyle/>
          <a:p>
            <a:r>
              <a:rPr lang="en-US" dirty="0"/>
              <a:t>Setting up a connection.</a:t>
            </a:r>
          </a:p>
          <a:p>
            <a:r>
              <a:rPr lang="en-US" dirty="0"/>
              <a:t>Shutting down the connection.</a:t>
            </a:r>
          </a:p>
          <a:p>
            <a:r>
              <a:rPr lang="en-US" dirty="0"/>
              <a:t>Billing</a:t>
            </a:r>
          </a:p>
          <a:p>
            <a:r>
              <a:rPr lang="en-US" dirty="0"/>
              <a:t>Etc.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33302" y="2667001"/>
            <a:ext cx="4041775" cy="3657600"/>
          </a:xfrm>
        </p:spPr>
        <p:txBody>
          <a:bodyPr/>
          <a:lstStyle/>
          <a:p>
            <a:r>
              <a:rPr lang="en-US" dirty="0"/>
              <a:t>Transmitting voice between people.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Panko and Panko, 11</a:t>
            </a:r>
            <a:r>
              <a:rPr lang="en-US" baseline="30000" dirty="0"/>
              <a:t>th</a:t>
            </a:r>
            <a:r>
              <a:rPr lang="en-US" dirty="0"/>
              <a:t> Edition. @ Pearson 2016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865F-C782-45B6-A795-60D8C1BFA4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33302" y="4267200"/>
            <a:ext cx="3672498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Fundamental</a:t>
            </a:r>
          </a:p>
        </p:txBody>
      </p:sp>
    </p:spTree>
    <p:extLst>
      <p:ext uri="{BB962C8B-B14F-4D97-AF65-F5344CB8AC3E}">
        <p14:creationId xmlns:p14="http://schemas.microsoft.com/office/powerpoint/2010/main" val="64912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1" y="1295400"/>
            <a:ext cx="8258175" cy="3886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11.12: </a:t>
            </a:r>
            <a:r>
              <a:rPr lang="en-US" sz="3200" b="0" dirty="0"/>
              <a:t>VoIP Signaling and Transport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381000" y="5334000"/>
            <a:ext cx="8458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SIP is a signaling protocol.</a:t>
            </a:r>
          </a:p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This figures shows connection establishment.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667000"/>
            <a:ext cx="2057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11.12: </a:t>
            </a:r>
            <a:r>
              <a:rPr lang="en-US" b="0" dirty="0"/>
              <a:t>VoIP Signaling and Transport</a:t>
            </a:r>
            <a:endParaRPr lang="en-US" dirty="0"/>
          </a:p>
        </p:txBody>
      </p:sp>
      <p:pic>
        <p:nvPicPr>
          <p:cNvPr id="73732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738" y="1447800"/>
            <a:ext cx="8450263" cy="4419600"/>
          </a:xfrm>
        </p:spPr>
      </p:pic>
      <p:sp>
        <p:nvSpPr>
          <p:cNvPr id="7" name="Rounded Rectangle 6"/>
          <p:cNvSpPr/>
          <p:nvPr/>
        </p:nvSpPr>
        <p:spPr>
          <a:xfrm>
            <a:off x="4038600" y="4419600"/>
            <a:ext cx="1447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1148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81200" y="3048000"/>
            <a:ext cx="54102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19400" y="1447800"/>
            <a:ext cx="3810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Transport takes place directly between the caller and called party.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3464"/>
          </a:xfrm>
        </p:spPr>
        <p:txBody>
          <a:bodyPr/>
          <a:lstStyle/>
          <a:p>
            <a:pPr eaLnBrk="1" hangingPunct="1"/>
            <a:r>
              <a:rPr lang="en-US" dirty="0"/>
              <a:t>UDP</a:t>
            </a:r>
          </a:p>
          <a:p>
            <a:pPr lvl="1" eaLnBrk="1" hangingPunct="1"/>
            <a:r>
              <a:rPr lang="en-US" dirty="0"/>
              <a:t>There is no time for resending lost packets.</a:t>
            </a:r>
          </a:p>
          <a:p>
            <a:pPr lvl="1" eaLnBrk="1" hangingPunct="1"/>
            <a:r>
              <a:rPr lang="en-US" dirty="0"/>
              <a:t>Unreliable UDP so light traffic volume overhead.</a:t>
            </a:r>
          </a:p>
          <a:p>
            <a:pPr eaLnBrk="1" hangingPunct="1"/>
            <a:r>
              <a:rPr lang="en-US" dirty="0"/>
              <a:t>Real-Time Protocol (RTP) Header</a:t>
            </a:r>
          </a:p>
          <a:p>
            <a:pPr lvl="1" eaLnBrk="1" hangingPunct="1"/>
            <a:r>
              <a:rPr lang="en-US" dirty="0"/>
              <a:t>Makes up for two UDP limits.</a:t>
            </a:r>
          </a:p>
          <a:p>
            <a:pPr lvl="1" eaLnBrk="1" hangingPunct="1"/>
            <a:r>
              <a:rPr lang="en-US" dirty="0"/>
              <a:t>It adds sequence numbers.</a:t>
            </a:r>
          </a:p>
          <a:p>
            <a:pPr lvl="1" eaLnBrk="1" hangingPunct="1"/>
            <a:r>
              <a:rPr lang="en-US" dirty="0"/>
              <a:t>It adds a time stamp for when its codec octets should be played back relative to each other.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11.12: </a:t>
            </a:r>
            <a:r>
              <a:rPr lang="en-US" b="0" dirty="0"/>
              <a:t>VoIP Signaling and Transport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11.3: Client </a:t>
            </a:r>
            <a:r>
              <a:rPr lang="en-US" sz="3200" b="0" dirty="0"/>
              <a:t>Evolution Drives Architecture</a:t>
            </a:r>
            <a:endParaRPr lang="en-US" sz="3200" dirty="0"/>
          </a:p>
        </p:txBody>
      </p:sp>
      <p:pic>
        <p:nvPicPr>
          <p:cNvPr id="24580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066800"/>
            <a:ext cx="8458200" cy="5181600"/>
          </a:xfr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322647"/>
            <a:ext cx="2057400" cy="365125"/>
          </a:xfrm>
        </p:spPr>
        <p:txBody>
          <a:bodyPr/>
          <a:lstStyle/>
          <a:p>
            <a:r>
              <a:rPr lang="en-US" dirty="0"/>
              <a:t>Copyright © 2016 Pearson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324601"/>
            <a:ext cx="822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85863"/>
          </a:xfrm>
        </p:spPr>
        <p:txBody>
          <a:bodyPr/>
          <a:lstStyle/>
          <a:p>
            <a:pPr eaLnBrk="1" hangingPunct="1"/>
            <a:r>
              <a:rPr lang="en-US"/>
              <a:t>Codecs translate analog voice to digital transmission signals.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11.13: Codecs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14400" y="23622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Lucida Sans Unicode" pitchFamily="34" charset="0"/>
              </a:rPr>
              <a:t>Codec 	Transmission Rate</a:t>
            </a:r>
          </a:p>
          <a:p>
            <a:r>
              <a:rPr lang="en-US" sz="2400">
                <a:latin typeface="Lucida Sans Unicode" pitchFamily="34" charset="0"/>
              </a:rPr>
              <a:t>G.711		64 kbps (initial telephony standard)</a:t>
            </a:r>
          </a:p>
          <a:p>
            <a:r>
              <a:rPr lang="en-US" sz="2400">
                <a:latin typeface="Lucida Sans Unicode" pitchFamily="34" charset="0"/>
              </a:rPr>
              <a:t>G.722 	48, 56, 64 kbps</a:t>
            </a:r>
          </a:p>
          <a:p>
            <a:r>
              <a:rPr lang="en-US" sz="2400">
                <a:latin typeface="Lucida Sans Unicode" pitchFamily="34" charset="0"/>
              </a:rPr>
              <a:t>G.721 	32 kbps</a:t>
            </a:r>
          </a:p>
          <a:p>
            <a:r>
              <a:rPr lang="en-US" sz="2400">
                <a:latin typeface="Lucida Sans Unicode" pitchFamily="34" charset="0"/>
              </a:rPr>
              <a:t>G.722.1	24, 32 kbps</a:t>
            </a:r>
          </a:p>
          <a:p>
            <a:r>
              <a:rPr lang="en-US" sz="2400">
                <a:latin typeface="Lucida Sans Unicode" pitchFamily="34" charset="0"/>
              </a:rPr>
              <a:t>G.726 	16, 24, 32, 40 kbps</a:t>
            </a:r>
          </a:p>
          <a:p>
            <a:r>
              <a:rPr lang="en-US" sz="2400">
                <a:latin typeface="Lucida Sans Unicode" pitchFamily="34" charset="0"/>
              </a:rPr>
              <a:t>G.728 	16 kbps</a:t>
            </a:r>
          </a:p>
          <a:p>
            <a:r>
              <a:rPr lang="en-US" sz="2400">
                <a:latin typeface="Lucida Sans Unicode" pitchFamily="34" charset="0"/>
              </a:rPr>
              <a:t>G.729AB 	8 kbps</a:t>
            </a:r>
          </a:p>
          <a:p>
            <a:r>
              <a:rPr lang="en-US" sz="2400">
                <a:latin typeface="Lucida Sans Unicode" pitchFamily="34" charset="0"/>
              </a:rPr>
              <a:t>G.723 	5.33, 6.4 kbps</a:t>
            </a:r>
          </a:p>
          <a:p>
            <a:r>
              <a:rPr lang="en-US" sz="2400">
                <a:latin typeface="Lucida Sans Unicode" pitchFamily="34" charset="0"/>
              </a:rPr>
              <a:t>G.723.1A	5.3, 6.3 kbps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3352800"/>
            <a:ext cx="26670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In general, greater compression means poorer sound quality.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8382000" cy="307498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11.14: </a:t>
            </a:r>
            <a:r>
              <a:rPr lang="en-US" sz="3200" b="0" dirty="0"/>
              <a:t>HTTP and HTML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5029200"/>
            <a:ext cx="7772400" cy="9953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Again, we see an application with transmission and document standards.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3886200"/>
            <a:ext cx="5257800" cy="990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9762" y="176764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600200"/>
            <a:ext cx="8342313" cy="33528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11.15: </a:t>
            </a:r>
            <a:r>
              <a:rPr lang="en-US" sz="2800" b="0" dirty="0"/>
              <a:t>Downloading a Complex Webpage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4038600"/>
            <a:ext cx="38100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This webpage has text and two graphics.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 HTML file has the text and tags for the graphics.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11.15: </a:t>
            </a:r>
            <a:r>
              <a:rPr lang="en-US" sz="2800" b="0" dirty="0"/>
              <a:t>Downloading a Complex Webpage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4114800"/>
            <a:ext cx="3886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Based on tags in the HTML file, the graphics files are downloaded and rendered on the page.</a:t>
            </a:r>
          </a:p>
        </p:txBody>
      </p:sp>
      <p:pic>
        <p:nvPicPr>
          <p:cNvPr id="84997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1" t="3369" r="1422" b="2711"/>
          <a:stretch/>
        </p:blipFill>
        <p:spPr>
          <a:xfrm>
            <a:off x="441064" y="1645920"/>
            <a:ext cx="8154296" cy="3399416"/>
          </a:xfrm>
        </p:spPr>
      </p:pic>
      <p:sp>
        <p:nvSpPr>
          <p:cNvPr id="9" name="Rounded Rectangle 8"/>
          <p:cNvSpPr/>
          <p:nvPr/>
        </p:nvSpPr>
        <p:spPr>
          <a:xfrm>
            <a:off x="609600" y="3581400"/>
            <a:ext cx="1981200" cy="1562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330700"/>
          </a:xfrm>
        </p:spPr>
        <p:txBody>
          <a:bodyPr/>
          <a:lstStyle/>
          <a:p>
            <a:r>
              <a:rPr lang="en-US" dirty="0"/>
              <a:t>Question: How many files will a browser have to download if the webpage has three graphics and plays music when it is downloaded?</a:t>
            </a:r>
          </a:p>
          <a:p>
            <a:r>
              <a:rPr lang="en-US" dirty="0"/>
              <a:t>Which must be downloaded first, and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11.15: </a:t>
            </a:r>
            <a:r>
              <a:rPr lang="en-US" sz="2800" b="0" dirty="0"/>
              <a:t>Downloading a Complex Webpage</a:t>
            </a:r>
            <a:endParaRPr lang="en-US" sz="28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1.0 was created in 1999</a:t>
            </a:r>
          </a:p>
          <a:p>
            <a:r>
              <a:rPr lang="en-US" dirty="0"/>
              <a:t>HTTP 2.0 is just being standardized</a:t>
            </a:r>
          </a:p>
          <a:p>
            <a:pPr lvl="1"/>
            <a:r>
              <a:rPr lang="en-US" dirty="0"/>
              <a:t>Transmission speeds are now very fast.</a:t>
            </a:r>
          </a:p>
          <a:p>
            <a:pPr lvl="1"/>
            <a:r>
              <a:rPr lang="en-US" dirty="0"/>
              <a:t>HTTP downloads are now server limited.</a:t>
            </a:r>
          </a:p>
          <a:p>
            <a:pPr lvl="1"/>
            <a:r>
              <a:rPr lang="en-US" dirty="0"/>
              <a:t>HTTP 2.0 server download improvements should decrease download times by 40%</a:t>
            </a:r>
          </a:p>
          <a:p>
            <a:pPr lvl="1"/>
            <a:r>
              <a:rPr lang="en-US" dirty="0"/>
              <a:t>TLS is optional in the standard, but several browsers now require it, so all websites will have to use it.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2.0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2013 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865F-C782-45B6-A795-60D8C1BFA4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1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Content Placeholder 1"/>
          <p:cNvSpPr>
            <a:spLocks noGrp="1"/>
          </p:cNvSpPr>
          <p:nvPr>
            <p:ph idx="1"/>
          </p:nvPr>
        </p:nvSpPr>
        <p:spPr>
          <a:xfrm>
            <a:off x="457200" y="1481139"/>
            <a:ext cx="8229600" cy="4767262"/>
          </a:xfrm>
        </p:spPr>
        <p:txBody>
          <a:bodyPr/>
          <a:lstStyle/>
          <a:p>
            <a:pPr eaLnBrk="1" hangingPunct="1"/>
            <a:r>
              <a:rPr lang="en-US"/>
              <a:t>Clients provide services to other clients.</a:t>
            </a:r>
          </a:p>
          <a:p>
            <a:pPr eaLnBrk="1" hangingPunct="1"/>
            <a:r>
              <a:rPr lang="en-US"/>
              <a:t>Servers are not used or are used only for secondary tasks such as helping a client find another client.</a:t>
            </a:r>
          </a:p>
          <a:p>
            <a:pPr eaLnBrk="1" hangingPunct="1"/>
            <a:r>
              <a:rPr lang="en-US"/>
              <a:t>Made possible by growing desktop processing power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Terminal-Host: no desktop processing power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Client/server: some desktop processing power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P2P: extensive desktop processing power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Peer-to-Peer (P2P) Architectures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505200"/>
            <a:ext cx="7924800" cy="2514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1798" name="Picture 6" descr="CE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970214"/>
            <a:ext cx="1219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59762" y="176764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11.18: </a:t>
            </a:r>
            <a:r>
              <a:rPr lang="en-US" sz="2800" b="0" dirty="0"/>
              <a:t>BitTorrent Protocol for</a:t>
            </a:r>
            <a:br>
              <a:rPr lang="en-US" sz="2800" b="0" dirty="0"/>
            </a:br>
            <a:r>
              <a:rPr lang="en-US" sz="2800" b="0" dirty="0"/>
              <a:t>P2P File Sharing</a:t>
            </a:r>
            <a:endParaRPr lang="en-US" sz="2800" dirty="0"/>
          </a:p>
        </p:txBody>
      </p:sp>
      <p:pic>
        <p:nvPicPr>
          <p:cNvPr id="178180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4813" y="533400"/>
            <a:ext cx="8205787" cy="5638800"/>
          </a:xfrm>
        </p:spPr>
      </p:pic>
      <p:sp>
        <p:nvSpPr>
          <p:cNvPr id="9" name="Rounded Rectangle 8"/>
          <p:cNvSpPr/>
          <p:nvPr/>
        </p:nvSpPr>
        <p:spPr>
          <a:xfrm>
            <a:off x="2133600" y="1143000"/>
            <a:ext cx="4419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4. Client PC downloads pieces from the swarm.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5486400"/>
            <a:ext cx="5257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5. Client PC reassembles the file.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712075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/>
              <a:t>Host node: a Skype application that runs on a user’s computer.</a:t>
            </a:r>
          </a:p>
          <a:p>
            <a:pPr eaLnBrk="1" hangingPunct="1"/>
            <a:r>
              <a:rPr lang="en-US" dirty="0"/>
              <a:t>Skype login server: the only centralized component in the Skype network</a:t>
            </a:r>
          </a:p>
          <a:p>
            <a:pPr eaLnBrk="1" hangingPunct="1"/>
            <a:r>
              <a:rPr lang="en-US" dirty="0"/>
              <a:t>Super node: a host node that takes on the work of signaling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/>
              <a:t>Powerful clients almost always become super nodes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Skype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2514600"/>
            <a:ext cx="8305800" cy="3048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00600" y="5143500"/>
            <a:ext cx="2743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Signaling</a:t>
            </a:r>
          </a:p>
        </p:txBody>
      </p:sp>
    </p:spTree>
    <p:extLst>
      <p:ext uri="{BB962C8B-B14F-4D97-AF65-F5344CB8AC3E}">
        <p14:creationId xmlns:p14="http://schemas.microsoft.com/office/powerpoint/2010/main" val="2621113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9549" y="1295400"/>
            <a:ext cx="8782051" cy="32004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11.19: Skype Network Operation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4495801"/>
            <a:ext cx="78486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/>
              <a:t>Once connected, signaling ends</a:t>
            </a:r>
          </a:p>
          <a:p>
            <a:pPr algn="ctr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/>
              <a:t>The two parties communicate entirely via P2P.</a:t>
            </a:r>
          </a:p>
          <a:p>
            <a:pPr algn="ctr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/>
              <a:t>This is transport.</a:t>
            </a:r>
          </a:p>
          <a:p>
            <a:pPr algn="ctr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/>
              <a:t>So </a:t>
            </a:r>
            <a:r>
              <a:rPr lang="en-US" sz="2400" i="1" dirty="0"/>
              <a:t>most</a:t>
            </a:r>
            <a:r>
              <a:rPr lang="en-US" sz="2400" dirty="0"/>
              <a:t> Skype transmission is P2P.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24600"/>
            <a:ext cx="1050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7400" y="930276"/>
            <a:ext cx="2743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11.4: Application Hacking</a:t>
            </a:r>
          </a:p>
        </p:txBody>
      </p:sp>
      <p:pic>
        <p:nvPicPr>
          <p:cNvPr id="2867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09676"/>
            <a:ext cx="8534400" cy="4811713"/>
          </a:xfr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2016 Pearson Education, Inc.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324601"/>
            <a:ext cx="8223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3200400"/>
            <a:ext cx="44958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9762" y="176764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7971"/>
            <a:ext cx="8534400" cy="48883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11-22: Tor for P2P Anonymity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2016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865F-C782-45B6-A795-60D8C1BFA4E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34926" y="5323242"/>
            <a:ext cx="3810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199"/>
            <a:ext cx="8153400" cy="45427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11.5: Cross-Site Scripting (XSS)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2016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324601"/>
            <a:ext cx="13557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4343400"/>
            <a:ext cx="4343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5410200"/>
            <a:ext cx="54102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6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11.5: Cross-Site Scripting (XSS)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324601"/>
            <a:ext cx="13557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cs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7773" cy="3733800"/>
          </a:xfrm>
        </p:spPr>
      </p:pic>
      <p:sp>
        <p:nvSpPr>
          <p:cNvPr id="10" name="Rounded Rectangle 9"/>
          <p:cNvSpPr/>
          <p:nvPr/>
        </p:nvSpPr>
        <p:spPr>
          <a:xfrm>
            <a:off x="1066800" y="4495800"/>
            <a:ext cx="71628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the webpage loads, the user’s “name” is entered into the page’s HTML). However, what appears on the webpage is the script, which the browser executes</a:t>
            </a:r>
          </a:p>
        </p:txBody>
      </p:sp>
    </p:spTree>
    <p:extLst>
      <p:ext uri="{BB962C8B-B14F-4D97-AF65-F5344CB8AC3E}">
        <p14:creationId xmlns:p14="http://schemas.microsoft.com/office/powerpoint/2010/main" val="399568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0"/>
            <a:ext cx="8350251" cy="3505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11.5: Traditional </a:t>
            </a:r>
            <a:r>
              <a:rPr lang="en-US" b="0" dirty="0"/>
              <a:t>E-Mail Standards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76400" y="5105399"/>
            <a:ext cx="5791200" cy="12192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Simple Mail Transfer Protocol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gives nearly instantaneous sending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0" y="1066800"/>
            <a:ext cx="2286000" cy="2209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1.</a:t>
            </a:r>
          </a:p>
          <a:p>
            <a:pPr algn="ctr">
              <a:defRPr/>
            </a:pPr>
            <a:r>
              <a:rPr lang="en-US" sz="2400" dirty="0"/>
              <a:t>Each client PC has its own mail server.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324601"/>
            <a:ext cx="12795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371600"/>
            <a:ext cx="3810000" cy="3657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59762" y="176764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199" y="1493838"/>
            <a:ext cx="8350251" cy="3505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11.5: Traditional </a:t>
            </a:r>
            <a:r>
              <a:rPr lang="en-US" b="0" dirty="0"/>
              <a:t>E-Mail Standards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36725" y="4541837"/>
            <a:ext cx="5791200" cy="15843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3.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Sender’s mail server sends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Receiver’s mail server via SMTP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Again, this is nearly instantaneous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324601"/>
            <a:ext cx="12795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324" y="1295399"/>
            <a:ext cx="4054475" cy="27432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11.5: Traditional </a:t>
            </a:r>
            <a:r>
              <a:rPr lang="en-US" b="0" dirty="0"/>
              <a:t>E-Mail Standards</a:t>
            </a:r>
            <a:endParaRPr lang="en-US" dirty="0"/>
          </a:p>
        </p:txBody>
      </p:sp>
      <p:pic>
        <p:nvPicPr>
          <p:cNvPr id="34820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382000" cy="3902075"/>
          </a:xfrm>
        </p:spPr>
      </p:pic>
      <p:sp>
        <p:nvSpPr>
          <p:cNvPr id="7" name="Rounded Rectangle 6"/>
          <p:cNvSpPr/>
          <p:nvPr/>
        </p:nvSpPr>
        <p:spPr>
          <a:xfrm>
            <a:off x="457200" y="3276600"/>
            <a:ext cx="4267200" cy="2819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4.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Reading Received Mail Later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Post Office Protocol (POP) or Internet Message Access Protocol (IMAP)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24601"/>
            <a:ext cx="14319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11.5: </a:t>
            </a:r>
            <a:r>
              <a:rPr lang="en-US" b="0" dirty="0"/>
              <a:t>E-Mail Standards</a:t>
            </a:r>
            <a:endParaRPr lang="en-US" dirty="0"/>
          </a:p>
        </p:txBody>
      </p:sp>
      <p:pic>
        <p:nvPicPr>
          <p:cNvPr id="3686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1" y="1295400"/>
            <a:ext cx="8443913" cy="3124200"/>
          </a:xfrm>
        </p:spPr>
      </p:pic>
      <p:sp>
        <p:nvSpPr>
          <p:cNvPr id="7" name="Rounded Rectangle 6"/>
          <p:cNvSpPr/>
          <p:nvPr/>
        </p:nvSpPr>
        <p:spPr>
          <a:xfrm>
            <a:off x="662940" y="4445001"/>
            <a:ext cx="7772400" cy="165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Document format standards: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RFC 822/2822 for plain text messages.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HTML bodies for formatting.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UNICODE can represent text in any language.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623336"/>
            <a:ext cx="24384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There are separate transmission and document standards.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1"/>
            <a:ext cx="2895600" cy="288925"/>
          </a:xfrm>
        </p:spPr>
        <p:txBody>
          <a:bodyPr/>
          <a:lstStyle/>
          <a:p>
            <a:r>
              <a:rPr lang="en-US" dirty="0"/>
              <a:t>Copyright © 2015 Pearson Education, Inc.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91400" y="6324601"/>
            <a:ext cx="127952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11-</a:t>
            </a:r>
            <a:fld id="{AA40247C-112D-49E6-8AA1-526D0B1526D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59762" y="176764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</TotalTime>
  <Words>1134</Words>
  <Application>Microsoft Office PowerPoint</Application>
  <PresentationFormat>On-screen Show (4:3)</PresentationFormat>
  <Paragraphs>219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Networked Applications</vt:lpstr>
      <vt:lpstr>11.3: Client Evolution Drives Architecture</vt:lpstr>
      <vt:lpstr>11.4: Application Hacking</vt:lpstr>
      <vt:lpstr>11.5: Cross-Site Scripting (XSS)</vt:lpstr>
      <vt:lpstr>11.5: Cross-Site Scripting (XSS)</vt:lpstr>
      <vt:lpstr>11.5: Traditional E-Mail Standards</vt:lpstr>
      <vt:lpstr>11.5: Traditional E-Mail Standards</vt:lpstr>
      <vt:lpstr>11.5: Traditional E-Mail Standards</vt:lpstr>
      <vt:lpstr>11.5: E-Mail Standards</vt:lpstr>
      <vt:lpstr>11.5: E-Mail Standards</vt:lpstr>
      <vt:lpstr>11.8: Web-Based E-Mail</vt:lpstr>
      <vt:lpstr>11.9: Scanning Locations for E-Mail</vt:lpstr>
      <vt:lpstr>11.10: Encryption for Confidentiality</vt:lpstr>
      <vt:lpstr>11.10: Encryption for Confidentiality</vt:lpstr>
      <vt:lpstr>11.10: Encryption for Confidentiality</vt:lpstr>
      <vt:lpstr>Signaling versus Transport in Telephony</vt:lpstr>
      <vt:lpstr>11.12: VoIP Signaling and Transport</vt:lpstr>
      <vt:lpstr>11.12: VoIP Signaling and Transport</vt:lpstr>
      <vt:lpstr>11.12: VoIP Signaling and Transport</vt:lpstr>
      <vt:lpstr>11.13: Codecs</vt:lpstr>
      <vt:lpstr>11.14: HTTP and HTML</vt:lpstr>
      <vt:lpstr>11.15: Downloading a Complex Webpage</vt:lpstr>
      <vt:lpstr>11.15: Downloading a Complex Webpage</vt:lpstr>
      <vt:lpstr>11.15: Downloading a Complex Webpage</vt:lpstr>
      <vt:lpstr>HTTP 2.0</vt:lpstr>
      <vt:lpstr>Peer-to-Peer (P2P) Architectures</vt:lpstr>
      <vt:lpstr>11.18: BitTorrent Protocol for P2P File Sharing</vt:lpstr>
      <vt:lpstr>Skype</vt:lpstr>
      <vt:lpstr>11.19: Skype Network Operation</vt:lpstr>
      <vt:lpstr>11-22: Tor for P2P Anonymity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Ray Panko</cp:lastModifiedBy>
  <cp:revision>450</cp:revision>
  <cp:lastPrinted>2016-04-22T04:57:49Z</cp:lastPrinted>
  <dcterms:created xsi:type="dcterms:W3CDTF">2010-06-18T00:05:14Z</dcterms:created>
  <dcterms:modified xsi:type="dcterms:W3CDTF">2016-04-22T05:29:39Z</dcterms:modified>
</cp:coreProperties>
</file>